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BD5820B9-83EC-42F0-B7E2-84DE310F7C7B}" type="datetime1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E7CB2E5C-F9B7-48F8-88F6-7B7FAED1B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713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B2E5C-F9B7-48F8-88F6-7B7FAED1B8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31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B2E5C-F9B7-48F8-88F6-7B7FAED1B84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3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6.png"/><Relationship Id="rId5" Type="http://schemas.openxmlformats.org/officeDocument/2006/relationships/image" Target="../media/image40.png"/><Relationship Id="rId10" Type="http://schemas.openxmlformats.org/officeDocument/2006/relationships/image" Target="../media/image5.png"/><Relationship Id="rId4" Type="http://schemas.openxmlformats.org/officeDocument/2006/relationships/image" Target="../media/image39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50.png"/><Relationship Id="rId10" Type="http://schemas.openxmlformats.org/officeDocument/2006/relationships/image" Target="../media/image7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2025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년도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2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학기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파이썬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프로젝트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494A4E"/>
                </a:solidFill>
                <a:latin typeface="Pretendard Medium"/>
              </a:rPr>
              <a:t>11</a:t>
            </a:r>
            <a:r>
              <a:rPr lang="ko-KR" sz="4500" b="0" i="0" u="none" strike="noStrike">
                <a:solidFill>
                  <a:srgbClr val="494A4E"/>
                </a:solidFill>
                <a:ea typeface="Pretendard Medium"/>
              </a:rPr>
              <a:t>조</a:t>
            </a:r>
            <a:r>
              <a:rPr lang="en-US" sz="4500" b="0" i="0" u="none" strike="noStrike">
                <a:solidFill>
                  <a:srgbClr val="494A4E"/>
                </a:solidFill>
                <a:latin typeface="Pretendard Medium"/>
              </a:rPr>
              <a:t> : </a:t>
            </a:r>
            <a:r>
              <a:rPr lang="ko-KR" sz="4500" b="0" i="0" u="none" strike="noStrike">
                <a:solidFill>
                  <a:srgbClr val="494A4E"/>
                </a:solidFill>
                <a:ea typeface="Pretendard Medium"/>
              </a:rPr>
              <a:t>심효보</a:t>
            </a:r>
            <a:r>
              <a:rPr lang="en-US" sz="4500" b="0" i="0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4500" b="0" i="0" u="none" strike="noStrike">
                <a:solidFill>
                  <a:srgbClr val="494A4E"/>
                </a:solidFill>
                <a:ea typeface="Pretendard Medium"/>
              </a:rPr>
              <a:t>차재환</a:t>
            </a:r>
            <a:r>
              <a:rPr lang="en-US" sz="4500" b="0" i="0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4500" b="0" i="0" u="none" strike="noStrike">
                <a:solidFill>
                  <a:srgbClr val="494A4E"/>
                </a:solidFill>
                <a:ea typeface="Pretendard Medium"/>
              </a:rPr>
              <a:t>나성윤</a:t>
            </a:r>
            <a:r>
              <a:rPr lang="en-US" sz="4500" b="0" i="0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4500" b="0" i="0" u="none" strike="noStrike">
                <a:solidFill>
                  <a:srgbClr val="494A4E"/>
                </a:solidFill>
                <a:ea typeface="Pretendard Medium"/>
              </a:rPr>
              <a:t>신상훈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800" y="4457700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파이썬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2819400"/>
            <a:ext cx="6172200" cy="464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우선순위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계산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규칙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함수와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조건문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77400" y="5753100"/>
            <a:ext cx="7924800" cy="2451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priority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라는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이름의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만들고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level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매개변수로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받는다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&gt;=, ==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등의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비교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연산자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elif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else if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줄임말로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 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앞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조건이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False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때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새로운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조건을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검사한다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600" b="0" i="0" u="none" strike="noStrike">
                <a:solidFill>
                  <a:srgbClr val="717377"/>
                </a:solidFill>
                <a:latin typeface="Pretendard Regular"/>
              </a:rPr>
              <a:t>e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l</a:t>
            </a:r>
            <a:r>
              <a:rPr lang="en-US" altLang="ko-KR" sz="2600" b="0" i="0" u="none" strike="noStrike">
                <a:solidFill>
                  <a:srgbClr val="717377"/>
                </a:solidFill>
                <a:latin typeface="Pretendard Regular"/>
              </a:rPr>
              <a:t>s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e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어느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조건에도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해당되지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않을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때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실행되는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블록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4114800"/>
            <a:ext cx="7835900" cy="124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직무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확인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텍스트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출력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+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사용자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입력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5753100"/>
            <a:ext cx="71755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job not in job_skills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→ not in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연산자는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리스트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딕셔너리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집합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등의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자료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내에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값이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존재하지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않을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때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True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반환한다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print(...)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→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문자열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출력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exit()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→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프로그램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실행을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즉시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종료시키는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305300"/>
            <a:ext cx="8483600" cy="139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0" y="13589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입력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0300" y="1943100"/>
            <a:ext cx="7175500" cy="793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 err="1">
                <a:solidFill>
                  <a:srgbClr val="717377"/>
                </a:solidFill>
                <a:latin typeface="Pretendard Regular"/>
              </a:rPr>
              <a:t>user_input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= input(...)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→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문자열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입력을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변수에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저장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 err="1">
                <a:solidFill>
                  <a:srgbClr val="717377"/>
                </a:solidFill>
                <a:latin typeface="Pretendard Regular"/>
              </a:rPr>
              <a:t>user_input.split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(",")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→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문자열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분할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메서드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쉼표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,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기준으로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문자열을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리스트로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나눈다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{</a:t>
            </a:r>
            <a:r>
              <a:rPr lang="en-US" sz="2600" b="0" i="0" u="none" strike="noStrike" dirty="0" err="1">
                <a:solidFill>
                  <a:srgbClr val="717377"/>
                </a:solidFill>
                <a:latin typeface="Pretendard Regular"/>
              </a:rPr>
              <a:t>t.strip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() for t in </a:t>
            </a:r>
            <a:r>
              <a:rPr lang="en-US" sz="2600" b="0" i="0" u="none" strike="noStrike" dirty="0" err="1">
                <a:solidFill>
                  <a:srgbClr val="717377"/>
                </a:solidFill>
                <a:latin typeface="Pretendard Regular"/>
              </a:rPr>
              <a:t>user_input.split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(",")}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→ Set Comprehension(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집합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내포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문법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중괄호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{}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안에서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반복문을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사용해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새로운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집합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(Set)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생성하는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문법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for t in ...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→ </a:t>
            </a:r>
            <a:r>
              <a:rPr lang="ko-KR" sz="2600" b="0" i="0" u="none" strike="noStrike" dirty="0" err="1">
                <a:solidFill>
                  <a:srgbClr val="717377"/>
                </a:solidFill>
                <a:ea typeface="Pretendard Regular"/>
              </a:rPr>
              <a:t>반복문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 split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각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요소를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순회한다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 err="1">
                <a:solidFill>
                  <a:srgbClr val="717377"/>
                </a:solidFill>
                <a:latin typeface="Pretendard Regular"/>
              </a:rPr>
              <a:t>t.strip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()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→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문자열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양쪽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공백을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제거하는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메서드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{ ... }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→ </a:t>
            </a:r>
            <a:r>
              <a:rPr lang="ko-KR" sz="2600" b="0" i="0" u="none" strike="noStrike" dirty="0" err="1">
                <a:solidFill>
                  <a:srgbClr val="717377"/>
                </a:solidFill>
                <a:ea typeface="Pretendard Regular"/>
              </a:rPr>
              <a:t>파이썬의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집합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(Set)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자료형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생성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문법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095500"/>
            <a:ext cx="8064500" cy="6108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부족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계산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33000" y="3987800"/>
            <a:ext cx="7175500" cy="481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required = job_skills[job]→ not in 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→ job_skills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딕셔너리일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때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job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키에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해당하는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값을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가져온다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set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차집합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→ required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에서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user_skills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없는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기술만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남긴다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print()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함수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→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괄호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안의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내용을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콘솔에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출력한다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priority_map = {}</a:t>
            </a:r>
          </a:p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→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빈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딕셔너리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생성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438400"/>
            <a:ext cx="8483600" cy="4927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상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설정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00" y="3556000"/>
            <a:ext cx="7632700" cy="6007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for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문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반복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→ missing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집합에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있는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기술들을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하나씩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꺼내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실행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  <a:defRPr/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if / elif / else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조건문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첫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조건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충족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→ "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상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"</a:t>
            </a:r>
          </a:p>
          <a:p>
            <a:pPr lvl="0" algn="l">
              <a:lnSpc>
                <a:spcPct val="99600"/>
              </a:lnSpc>
              <a:defRPr/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번째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조건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충족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→ "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중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"</a:t>
            </a:r>
          </a:p>
          <a:p>
            <a:pPr lvl="0" algn="l">
              <a:lnSpc>
                <a:spcPct val="99600"/>
              </a:lnSpc>
              <a:defRPr/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그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외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→ "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"</a:t>
            </a:r>
          </a:p>
          <a:p>
            <a:pPr lvl="0" algn="l">
              <a:lnSpc>
                <a:spcPct val="99600"/>
              </a:lnSpc>
              <a:defRPr/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딕셔너리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순회</a:t>
            </a:r>
          </a:p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→key, value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쌍씩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꺼내온다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  <a:defRPr/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로드맵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>
                <a:solidFill>
                  <a:srgbClr val="494A4E"/>
                </a:solidFill>
                <a:ea typeface="Pretendard Medium"/>
              </a:rPr>
              <a:t>딕셔너리의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.get()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메</a:t>
            </a:r>
            <a:r>
              <a:rPr lang="ko-KR" altLang="en-US" sz="3000" b="0" i="0" u="none" strike="noStrike" dirty="0">
                <a:solidFill>
                  <a:srgbClr val="494A4E"/>
                </a:solidFill>
                <a:ea typeface="Pretendard Medium"/>
              </a:rPr>
              <a:t>소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5753100"/>
            <a:ext cx="71755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key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존재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→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값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반환</a:t>
            </a:r>
          </a:p>
          <a:p>
            <a:pPr lvl="0" algn="l">
              <a:lnSpc>
                <a:spcPct val="99600"/>
              </a:lnSpc>
            </a:pPr>
            <a:endParaRPr lang="ko-KR" sz="26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C46171-0AAE-3182-959E-E89B274D4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72" y="3416300"/>
            <a:ext cx="8165856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3721100"/>
            <a:ext cx="10033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5473700" y="7734300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산업경영공학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직무별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표준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요구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역량과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사용자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보유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기술을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대조합니다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2100" y="4508500"/>
            <a:ext cx="1193800" cy="119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2100" y="4521200"/>
            <a:ext cx="1181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0" y="4660900"/>
            <a:ext cx="9144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1000" y="4597400"/>
            <a:ext cx="10160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9900" y="3721100"/>
            <a:ext cx="10033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3400" y="3721100"/>
            <a:ext cx="10033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33400" y="3721100"/>
            <a:ext cx="1003300" cy="1003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0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499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2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1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76400" y="7734300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사용자의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희망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직무를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선정하고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현재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보유한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기술을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입력받는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단계입니다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8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9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3700" y="7734300"/>
            <a:ext cx="35814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도출된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부족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역량들을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단순히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나열하지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않고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직무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핵심도와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난이도에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따라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상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/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중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/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등급을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부여합니다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0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4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93700" y="7734300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분석된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부족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역량별로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구체적인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학습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자료를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매칭하여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출력합니다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흐름을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보여주는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인포그래픽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pic>
        <p:nvPicPr>
          <p:cNvPr id="11" name="Untitled15.ipynb - Colab - Chrome 2025-12-01 20-20-53">
            <a:hlinkClick r:id="" action="ppaction://media"/>
            <a:extLst>
              <a:ext uri="{FF2B5EF4-FFF2-40B4-BE49-F238E27FC236}">
                <a16:creationId xmlns:a16="http://schemas.microsoft.com/office/drawing/2014/main" id="{223B7E77-281C-0508-4AA1-EA1593C47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276600" y="1549400"/>
            <a:ext cx="11582400" cy="778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6172200"/>
            <a:ext cx="26162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7391400"/>
            <a:ext cx="19050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65024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79375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6502400"/>
            <a:ext cx="228600" cy="22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기대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효과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19304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>
                <a:solidFill>
                  <a:srgbClr val="C2C2C2"/>
                </a:solidFill>
                <a:ea typeface="Pretendard Medium"/>
              </a:rPr>
              <a:t>목차</a:t>
            </a: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 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37600" y="3378200"/>
            <a:ext cx="55880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1900" y="7747000"/>
            <a:ext cx="845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595959"/>
                </a:solidFill>
                <a:ea typeface="Pretendard Medium"/>
              </a:rPr>
              <a:t>프로그램의 기대 효과는 어떻게 될까요</a:t>
            </a:r>
            <a:r>
              <a:rPr lang="en-US" altLang="ko-KR" sz="3200" b="0" i="0" u="none" strike="noStrike" dirty="0">
                <a:solidFill>
                  <a:srgbClr val="595959"/>
                </a:solidFill>
                <a:ea typeface="Pretendard Medium"/>
              </a:rPr>
              <a:t>?</a:t>
            </a:r>
            <a:endParaRPr lang="en-US" sz="3200" b="0" i="0" u="none" strike="noStrike" dirty="0">
              <a:solidFill>
                <a:srgbClr val="595959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311409" dist="157065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600" y="2400300"/>
            <a:ext cx="5715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기대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효과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2100" y="2413000"/>
            <a:ext cx="4152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2100" y="3314700"/>
            <a:ext cx="4140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EEEEEE"/>
                </a:solidFill>
                <a:ea typeface="Pretendard Medium"/>
              </a:rPr>
              <a:t>취업</a:t>
            </a:r>
            <a:r>
              <a:rPr lang="en-US" sz="30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EEEEEE"/>
                </a:solidFill>
                <a:ea typeface="Pretendard Medium"/>
              </a:rPr>
              <a:t>역량</a:t>
            </a:r>
            <a:r>
              <a:rPr lang="en-US" sz="30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EEEEEE"/>
                </a:solidFill>
                <a:ea typeface="Pretendard Medium"/>
              </a:rPr>
              <a:t>진단</a:t>
            </a:r>
            <a:r>
              <a:rPr lang="en-US" sz="30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EEEEEE"/>
                </a:solidFill>
                <a:ea typeface="Pretendard Medium"/>
              </a:rPr>
              <a:t>및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EEEEEE"/>
                </a:solidFill>
                <a:ea typeface="Pretendard Medium"/>
              </a:rPr>
              <a:t>맞춤형</a:t>
            </a:r>
            <a:r>
              <a:rPr lang="en-US" sz="30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EEEEEE"/>
                </a:solidFill>
                <a:ea typeface="Pretendard Medium"/>
              </a:rPr>
              <a:t>로드맵</a:t>
            </a:r>
            <a:r>
              <a:rPr lang="en-US" sz="30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EEEEEE"/>
                </a:solidFill>
                <a:ea typeface="Pretendard Medium"/>
              </a:rPr>
              <a:t>구축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800" y="4953000"/>
            <a:ext cx="4953000" cy="40005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산업경영공학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전공생의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희망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직무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(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데이터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/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생산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/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물류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)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필수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스킬셋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데이터베이스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구축</a:t>
            </a:r>
          </a:p>
          <a:p>
            <a:pPr lvl="1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사용자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보유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기술과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요구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역량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간의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차이를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분석하여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부족한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역량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도출</a:t>
            </a:r>
          </a:p>
          <a:p>
            <a:pPr lvl="1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우선순위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알고리즘을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적용한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단계별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학습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자료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추천으로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취업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불안감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해소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실행력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강화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3300" y="2413000"/>
            <a:ext cx="9817100" cy="673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직무별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필요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역량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정량화</a:t>
            </a:r>
          </a:p>
          <a:p>
            <a:pPr lvl="0" algn="l">
              <a:lnSpc>
                <a:spcPct val="99600"/>
              </a:lnSpc>
              <a:defRPr/>
            </a:pPr>
            <a:endParaRPr lang="ko-KR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34200" y="3187700"/>
            <a:ext cx="10172700" cy="1727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buClr>
                <a:srgbClr val="717377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 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데이터분석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생산관리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물류등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주요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진출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분야의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필수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스킬을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정의합니다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342900" lvl="0" indent="-342900" algn="l">
              <a:buClr>
                <a:srgbClr val="717377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사용자의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현재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스킬셋을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입력받아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직무별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요구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사항과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대조하여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부족한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점을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즉각적으로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시각화합니다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342900" lvl="0" indent="-342900" algn="l">
              <a:buClr>
                <a:srgbClr val="717377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무엇을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모르는지를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명확히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파악하는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것이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문제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해결의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첫걸음입니다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53300" y="62611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우선순위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솔루션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53300" y="6832600"/>
            <a:ext cx="97917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buClr>
                <a:srgbClr val="717377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부족한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역량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중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직무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핵심도와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난이도를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고려하여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학습의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경중을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분류합니다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342900" lvl="0" indent="-342900" algn="l">
              <a:buClr>
                <a:srgbClr val="717377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 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단순히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부족한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점만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알려주는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것이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아니라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전공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교재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·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유튜브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·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온라인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강의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등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검증된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구체적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학습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자료를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매칭합니다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342900" lvl="0" indent="-342900" algn="l">
              <a:buClr>
                <a:srgbClr val="717377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막연한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취업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걱정을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'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오늘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당장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공부해야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할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리스트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'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변환하여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남은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한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학기의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효율성을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극대화합니다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1" algn="l">
              <a:lnSpc>
                <a:spcPct val="166000"/>
              </a:lnSpc>
            </a:pP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목차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39243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7600" y="39243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문제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상황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0300" y="50419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7600" y="50419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프로그램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소개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10300" y="61595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7600" y="61595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프로그램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코드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설명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10300" y="72771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7600" y="72771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기대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10300" y="84074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37600" y="84074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마무리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485140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26100"/>
            <a:ext cx="17360900" cy="42291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3898900"/>
            <a:ext cx="13335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2921000" y="7810500"/>
            <a:ext cx="2768600" cy="7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80000">
            <a:off x="5664200" y="7708900"/>
            <a:ext cx="2730500" cy="7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600000">
            <a:off x="8356600" y="7645400"/>
            <a:ext cx="27686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80000">
            <a:off x="11099800" y="7353300"/>
            <a:ext cx="27051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720000">
            <a:off x="13779500" y="6997700"/>
            <a:ext cx="27559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4300" y="7950200"/>
            <a:ext cx="3683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6400" y="7366000"/>
            <a:ext cx="368300" cy="368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91500" y="7734300"/>
            <a:ext cx="368300" cy="36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09300" y="7251700"/>
            <a:ext cx="368300" cy="368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7100" y="7137400"/>
            <a:ext cx="368300" cy="368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44900" y="6565900"/>
            <a:ext cx="368300" cy="368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47900" y="8547100"/>
            <a:ext cx="14973300" cy="38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presentation_graph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79000" y="2095500"/>
            <a:ext cx="7467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선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그래프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그리는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25000" y="2806700"/>
            <a:ext cx="8077200" cy="1727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AutoNum type="arabicPeriod"/>
              <a:defRPr/>
            </a:pP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좌표평면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위에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각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항목의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수치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별로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점을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찍습니다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99600"/>
              </a:lnSpc>
              <a:buAutoNum type="arabicPeriod"/>
              <a:defRPr/>
            </a:pP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찍은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점들을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선분으로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이어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꺾은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선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그래프를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그립니다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99600"/>
              </a:lnSpc>
              <a:buAutoNum type="arabicPeriod"/>
              <a:defRPr/>
            </a:pP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모든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선분의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개수는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항목보다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1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개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적게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그려집니다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99600"/>
              </a:lnSpc>
              <a:buAutoNum type="arabicPeriod"/>
              <a:defRPr/>
            </a:pP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선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그래프에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알맞은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제목을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717377"/>
                </a:solidFill>
                <a:ea typeface="Pretendard Regular"/>
              </a:rPr>
              <a:t>붙여주세요</a:t>
            </a:r>
            <a:r>
              <a:rPr lang="en-US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35200" y="7543800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70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67300" y="6959600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85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85100" y="7340600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75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90200" y="6845300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92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08000" y="6743700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95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925800" y="6172200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99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35200" y="8801100"/>
            <a:ext cx="1206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Medium"/>
              </a:rPr>
              <a:t>7</a:t>
            </a:r>
            <a:r>
              <a:rPr lang="ko-KR" sz="2400" b="0" i="0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67300" y="8801100"/>
            <a:ext cx="1206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Medium"/>
              </a:rPr>
              <a:t>8</a:t>
            </a:r>
            <a:r>
              <a:rPr lang="ko-KR" sz="2400" b="0" i="0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72400" y="8801100"/>
            <a:ext cx="1206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Medium"/>
              </a:rPr>
              <a:t>9</a:t>
            </a:r>
            <a:r>
              <a:rPr lang="ko-KR" sz="2400" b="0" i="0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90200" y="8801100"/>
            <a:ext cx="1206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Medium"/>
              </a:rPr>
              <a:t>10</a:t>
            </a:r>
            <a:r>
              <a:rPr lang="ko-KR" sz="2400" b="0" i="0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08000" y="8801100"/>
            <a:ext cx="1206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Medium"/>
              </a:rPr>
              <a:t>11</a:t>
            </a:r>
            <a:r>
              <a:rPr lang="ko-KR" sz="2400" b="0" i="0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925800" y="8801100"/>
            <a:ext cx="1206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Medium"/>
              </a:rPr>
              <a:t>12</a:t>
            </a:r>
            <a:r>
              <a:rPr lang="ko-KR" sz="2400" b="0" i="0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68400" y="6134100"/>
            <a:ext cx="44323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그래프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제목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54100" y="2108200"/>
            <a:ext cx="45466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변화를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보여주는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0" y="0"/>
            <a:ext cx="18288000" cy="102108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25DDDC-49C9-B126-67BC-882BD98E62A1}"/>
              </a:ext>
            </a:extLst>
          </p:cNvPr>
          <p:cNvSpPr/>
          <p:nvPr/>
        </p:nvSpPr>
        <p:spPr>
          <a:xfrm>
            <a:off x="17106900" y="8801100"/>
            <a:ext cx="723900" cy="1244600"/>
          </a:xfrm>
          <a:prstGeom prst="rect">
            <a:avLst/>
          </a:prstGeom>
          <a:solidFill>
            <a:srgbClr val="47464B"/>
          </a:solidFill>
          <a:ln>
            <a:solidFill>
              <a:srgbClr val="4847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6172200"/>
            <a:ext cx="26162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7391400"/>
            <a:ext cx="19050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65024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79375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6502400"/>
            <a:ext cx="228600" cy="22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마무리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19304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>
                <a:solidFill>
                  <a:srgbClr val="C2C2C2"/>
                </a:solidFill>
                <a:ea typeface="Pretendard Medium"/>
              </a:rPr>
              <a:t>목차</a:t>
            </a: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 5.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37600" y="33782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마무리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1900" y="7061200"/>
            <a:ext cx="86487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500" b="0" i="0" u="none" strike="noStrike">
                <a:solidFill>
                  <a:srgbClr val="595959"/>
                </a:solidFill>
                <a:latin typeface="Pretendard Medium"/>
              </a:rPr>
              <a:t>Q &amp; 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AI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사용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프롬프트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2133600"/>
            <a:ext cx="86233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8900" b="0" i="0" u="none" strike="noStrike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8900" b="0" i="0" u="none" strike="noStrike">
                <a:solidFill>
                  <a:srgbClr val="000000"/>
                </a:solidFill>
                <a:ea typeface="Pretendard Bold"/>
              </a:rPr>
              <a:t>사용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200" y="4533900"/>
            <a:ext cx="15646400" cy="18288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 algn="ctr">
              <a:lnSpc>
                <a:spcPct val="124499"/>
              </a:lnSpc>
              <a:defRPr/>
            </a:pPr>
            <a:r>
              <a:rPr lang="ko-KR" altLang="en-US" sz="3000" b="0" i="0" u="none" strike="noStrike" dirty="0" err="1">
                <a:solidFill>
                  <a:srgbClr val="717377"/>
                </a:solidFill>
                <a:latin typeface="Pretendard Regular"/>
              </a:rPr>
              <a:t>ㅇ</a:t>
            </a:r>
            <a:endParaRPr lang="en-US" sz="30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6172200"/>
            <a:ext cx="26162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7391400"/>
            <a:ext cx="19050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65024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79375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6502400"/>
            <a:ext cx="228600" cy="22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마무리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19304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>
                <a:solidFill>
                  <a:srgbClr val="C2C2C2"/>
                </a:solidFill>
                <a:ea typeface="Pretendard Medium"/>
              </a:rPr>
              <a:t>목차</a:t>
            </a: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 5.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37600" y="33782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마무리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1900" y="7061200"/>
            <a:ext cx="86487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0500" b="0" i="0" u="none" strike="noStrike">
                <a:solidFill>
                  <a:srgbClr val="595959"/>
                </a:solidFill>
                <a:ea typeface="Pretendard Medium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6172200"/>
            <a:ext cx="26162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7391400"/>
            <a:ext cx="19050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65024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79375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6502400"/>
            <a:ext cx="228600" cy="22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문제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상황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19304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>
                <a:solidFill>
                  <a:srgbClr val="C2C2C2"/>
                </a:solidFill>
                <a:ea typeface="Pretendard Medium"/>
              </a:rPr>
              <a:t>목차</a:t>
            </a: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 1.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37600" y="33782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1900" y="7747000"/>
            <a:ext cx="845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595959"/>
                </a:solidFill>
                <a:ea typeface="Pretendard Medium"/>
              </a:rPr>
              <a:t>월천이가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Medium"/>
              </a:rPr>
              <a:t>당면한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Medium"/>
              </a:rPr>
              <a:t>암담한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Medium"/>
              </a:rPr>
              <a:t>문제는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Medium"/>
              </a:rPr>
              <a:t>무엇일까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Medium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문제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상황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7650" y="2108200"/>
            <a:ext cx="10172700" cy="1358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8900" b="0" i="0" u="none" strike="noStrike">
                <a:solidFill>
                  <a:srgbClr val="000000"/>
                </a:solidFill>
                <a:ea typeface="Pretendard Bold"/>
              </a:rPr>
              <a:t>월천이의</a:t>
            </a:r>
            <a:r>
              <a:rPr lang="en-US" sz="8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900" b="0" i="0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8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900" b="0" i="0" u="none" strike="noStrike">
                <a:solidFill>
                  <a:srgbClr val="000000"/>
                </a:solidFill>
                <a:ea typeface="Pretendard Bold"/>
              </a:rPr>
              <a:t>상황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4150" y="4381500"/>
            <a:ext cx="15379700" cy="4533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ko-KR" sz="3000" b="0" i="0" u="none" strike="noStrike" dirty="0" err="1">
                <a:solidFill>
                  <a:srgbClr val="717377"/>
                </a:solidFill>
                <a:ea typeface="Pretendard Regular"/>
              </a:rPr>
              <a:t>박월천은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 err="1">
                <a:solidFill>
                  <a:srgbClr val="717377"/>
                </a:solidFill>
                <a:ea typeface="Pretendard Regular"/>
              </a:rPr>
              <a:t>국한밭대학교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산업경영공학과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졸업을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한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학기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남겨두고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있는</a:t>
            </a: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대학교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4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학년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학생이자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취업준비생이다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30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졸업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후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진로를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결정해야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하지만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무엇을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해야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할지도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모르겠고</a:t>
            </a: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어디에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어떻게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취업을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해야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할지도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막막한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상황이다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30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특히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, AI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의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확산으로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많은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기업이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인턴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신입들을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뽑지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않는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암울한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상황에서</a:t>
            </a: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월천이가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당면한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암담한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상황을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 err="1">
                <a:solidFill>
                  <a:srgbClr val="717377"/>
                </a:solidFill>
                <a:ea typeface="Pretendard Regular"/>
              </a:rPr>
              <a:t>헤쳐나가려면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17377"/>
                </a:solidFill>
                <a:ea typeface="Pretendard Regular"/>
              </a:rPr>
              <a:t>어떻게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0" i="0" u="none" strike="noStrike" dirty="0" err="1">
                <a:solidFill>
                  <a:srgbClr val="717377"/>
                </a:solidFill>
                <a:ea typeface="Pretendard Regular"/>
              </a:rPr>
              <a:t>해야할까</a:t>
            </a:r>
            <a:r>
              <a:rPr lang="en-US" sz="3000" b="0" i="0" u="none" strike="noStrike" dirty="0">
                <a:solidFill>
                  <a:srgbClr val="717377"/>
                </a:solidFill>
                <a:latin typeface="Pretendard Regular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6172200"/>
            <a:ext cx="26162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7391400"/>
            <a:ext cx="19050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65024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79375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6502400"/>
            <a:ext cx="228600" cy="22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19304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>
                <a:solidFill>
                  <a:srgbClr val="C2C2C2"/>
                </a:solidFill>
                <a:ea typeface="Pretendard Medium"/>
              </a:rPr>
              <a:t>목차</a:t>
            </a: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 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37600" y="33782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1900" y="7747000"/>
            <a:ext cx="845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595959"/>
                </a:solidFill>
                <a:latin typeface="Pretendard Medium"/>
              </a:rPr>
              <a:t>저희 조가 짠 프로그램은 이렇습니다</a:t>
            </a:r>
            <a:endParaRPr lang="en-US" sz="3200" b="0" i="0" u="none" strike="noStrike" dirty="0">
              <a:solidFill>
                <a:srgbClr val="595959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6172200"/>
            <a:ext cx="26162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65024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79375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65024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00" y="2057400"/>
            <a:ext cx="6172200" cy="6070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19304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>
                <a:solidFill>
                  <a:srgbClr val="C2C2C2"/>
                </a:solidFill>
                <a:ea typeface="Pretendard Medium"/>
              </a:rPr>
              <a:t>프로그램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13800" y="2806700"/>
            <a:ext cx="7340600" cy="2743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취업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준비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자동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스케일러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82000" y="6299200"/>
            <a:ext cx="9296400" cy="2273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남은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학기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기간과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목표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직무를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입력하면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준비해야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할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일정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자격증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자소서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면접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)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등을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자동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Medium"/>
              </a:rPr>
              <a:t>배분해준다</a:t>
            </a:r>
            <a:r>
              <a:rPr lang="en-US" sz="3200" b="0" i="0" u="none" strike="noStrike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6172200"/>
            <a:ext cx="26162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7391400"/>
            <a:ext cx="19050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65024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79375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6502400"/>
            <a:ext cx="228600" cy="22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19304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>
                <a:solidFill>
                  <a:srgbClr val="C2C2C2"/>
                </a:solidFill>
                <a:ea typeface="Pretendard Medium"/>
              </a:rPr>
              <a:t>목차</a:t>
            </a: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 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70799" y="3543300"/>
            <a:ext cx="99314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설명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1900" y="7747000"/>
            <a:ext cx="845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595959"/>
                </a:solidFill>
                <a:ea typeface="Pretendard Medium"/>
              </a:rPr>
              <a:t>프로그램의 코드 설명입니다</a:t>
            </a:r>
            <a:r>
              <a:rPr lang="en-US" altLang="ko-KR" sz="3200" b="0" i="0" u="none" strike="noStrike" dirty="0">
                <a:solidFill>
                  <a:srgbClr val="595959"/>
                </a:solidFill>
                <a:ea typeface="Pretendard Medium"/>
              </a:rPr>
              <a:t>.</a:t>
            </a:r>
            <a:endParaRPr lang="en-US" sz="3200" b="0" i="0" u="none" strike="noStrike" dirty="0">
              <a:solidFill>
                <a:srgbClr val="595959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" y="660400"/>
            <a:ext cx="8077200" cy="875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직무별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필요한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스킬셋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정의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딕셔너리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5753100"/>
            <a:ext cx="7467600" cy="32385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여기서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job_skills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하나의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큰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사전이며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그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안에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다시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하위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사전들이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들어있다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각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하위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사전은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분석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생산관리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등의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key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요구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되는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기술들을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리스트가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아니라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집합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형태로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저장하고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있다</a:t>
            </a:r>
          </a:p>
          <a:p>
            <a:pPr lvl="0" algn="l">
              <a:lnSpc>
                <a:spcPct val="99600"/>
              </a:lnSpc>
              <a:defRPr/>
            </a:pPr>
            <a:endParaRPr lang="ko-KR" sz="2600" b="0" i="0" u="none" strike="noStrike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600" b="0" i="0" u="none" strike="noStrike">
                <a:solidFill>
                  <a:srgbClr val="717377"/>
                </a:solidFill>
                <a:ea typeface="Pretendard Regular"/>
              </a:rPr>
              <a:t>직무별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altLang="en-US" sz="2600" b="0" i="0" u="none" strike="noStrike">
                <a:solidFill>
                  <a:srgbClr val="717377"/>
                </a:solidFill>
                <a:ea typeface="Pretendard Regular"/>
              </a:rPr>
              <a:t>핵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역량을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체계적으로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묶어둔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직무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-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스</a:t>
            </a:r>
            <a:r>
              <a:rPr lang="ko-KR" altLang="en-US" sz="2600" b="0" i="0" u="none" strike="noStrike">
                <a:solidFill>
                  <a:srgbClr val="717377"/>
                </a:solidFill>
                <a:ea typeface="Pretendard Regular"/>
              </a:rPr>
              <a:t>킬을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매</a:t>
            </a:r>
            <a:r>
              <a:rPr lang="ko-KR" altLang="en-US" sz="2600" b="0" i="0" u="none" strike="noStrike">
                <a:solidFill>
                  <a:srgbClr val="717377"/>
                </a:solidFill>
                <a:ea typeface="Pretendard Regular"/>
              </a:rPr>
              <a:t>칭</a:t>
            </a:r>
            <a:r>
              <a:rPr lang="ko-KR" altLang="en-US" sz="2600" b="0" i="0" u="none" strike="noStrike">
                <a:solidFill>
                  <a:srgbClr val="717377"/>
                </a:solidFill>
                <a:latin typeface="Pretendard Regular"/>
              </a:rPr>
              <a:t>해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주고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딕셔너리와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집합을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이용해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구조를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명확하고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중복없이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관</a:t>
            </a:r>
            <a:r>
              <a:rPr lang="ko-KR" altLang="en-US" sz="2600" b="0" i="0" u="none" strike="noStrike">
                <a:solidFill>
                  <a:srgbClr val="717377"/>
                </a:solidFill>
                <a:ea typeface="Pretendard Regular"/>
              </a:rPr>
              <a:t>리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하고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있다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2082800"/>
            <a:ext cx="7899400" cy="600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프로그램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코드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난이도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자료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딕셔너리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5753100"/>
            <a:ext cx="7175500" cy="283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코드는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각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스킬별로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추천할만한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학습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자료를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정리해놓은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구조이다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전체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자료는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learning_resources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라는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이름의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딕셔너리에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저장되어있다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각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항목은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“Python”, “Pandas”, “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통계분석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”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등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학습해야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기술명을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key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그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기술을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공부할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때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참고할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만한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자료를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value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가지고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있다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947</Words>
  <Application>Microsoft Office PowerPoint</Application>
  <PresentationFormat>사용자 지정</PresentationFormat>
  <Paragraphs>196</Paragraphs>
  <Slides>23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Pretendard Bold</vt:lpstr>
      <vt:lpstr>Pretendard Light</vt:lpstr>
      <vt:lpstr>Pretendard Medium</vt:lpstr>
      <vt:lpstr>Pretendard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ssh06150615</dc:creator>
  <cp:lastModifiedBy>User</cp:lastModifiedBy>
  <cp:revision>10</cp:revision>
  <dcterms:created xsi:type="dcterms:W3CDTF">2006-08-16T00:00:00Z</dcterms:created>
  <dcterms:modified xsi:type="dcterms:W3CDTF">2025-12-04T06:42:23Z</dcterms:modified>
  <cp:version/>
</cp:coreProperties>
</file>